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56"/>
  </p:notesMasterIdLst>
  <p:sldIdLst>
    <p:sldId id="35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318" r:id="rId10"/>
    <p:sldId id="319" r:id="rId11"/>
    <p:sldId id="320" r:id="rId12"/>
    <p:sldId id="350" r:id="rId13"/>
    <p:sldId id="352" r:id="rId14"/>
    <p:sldId id="321" r:id="rId15"/>
    <p:sldId id="322" r:id="rId16"/>
    <p:sldId id="323" r:id="rId17"/>
    <p:sldId id="324" r:id="rId18"/>
    <p:sldId id="325" r:id="rId19"/>
    <p:sldId id="326" r:id="rId20"/>
    <p:sldId id="327" r:id="rId21"/>
    <p:sldId id="328" r:id="rId22"/>
    <p:sldId id="329" r:id="rId23"/>
    <p:sldId id="330" r:id="rId24"/>
    <p:sldId id="331" r:id="rId25"/>
    <p:sldId id="332" r:id="rId26"/>
    <p:sldId id="333" r:id="rId27"/>
    <p:sldId id="334" r:id="rId28"/>
    <p:sldId id="335" r:id="rId29"/>
    <p:sldId id="336" r:id="rId30"/>
    <p:sldId id="337" r:id="rId31"/>
    <p:sldId id="343" r:id="rId32"/>
    <p:sldId id="344" r:id="rId33"/>
    <p:sldId id="345" r:id="rId34"/>
    <p:sldId id="346" r:id="rId35"/>
    <p:sldId id="347" r:id="rId36"/>
    <p:sldId id="348" r:id="rId37"/>
    <p:sldId id="349" r:id="rId38"/>
    <p:sldId id="264" r:id="rId39"/>
    <p:sldId id="265" r:id="rId40"/>
    <p:sldId id="267" r:id="rId41"/>
    <p:sldId id="268" r:id="rId42"/>
    <p:sldId id="269" r:id="rId43"/>
    <p:sldId id="270" r:id="rId44"/>
    <p:sldId id="271" r:id="rId45"/>
    <p:sldId id="315" r:id="rId46"/>
    <p:sldId id="272" r:id="rId47"/>
    <p:sldId id="273" r:id="rId48"/>
    <p:sldId id="274" r:id="rId49"/>
    <p:sldId id="275" r:id="rId50"/>
    <p:sldId id="317" r:id="rId51"/>
    <p:sldId id="276" r:id="rId52"/>
    <p:sldId id="277" r:id="rId53"/>
    <p:sldId id="278" r:id="rId54"/>
    <p:sldId id="279" r:id="rId5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188440-7F68-4425-AC77-5ADCBE0F5850}">
  <a:tblStyle styleId="{A4188440-7F68-4425-AC77-5ADCBE0F58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78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52573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" name="Google Shape;2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6aa5169d_0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6aa5169d_0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6aa5169d_0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6aa5169d_0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ef38f0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ef38f0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6aa5169d_0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6aa5169d_0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6aa5169d_0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6aa5169d_0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6aa5169d_0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6aa5169d_0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6aa5169d_0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6aa5169d_0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6aa5169d_0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6aa5169d_0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6ef38f01_2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6ef38f01_2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6c311a93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6c311a93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Reserve requirement in the U.S. is typically 3-10%.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" name="Google Shape;2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6ef38f0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6ef38f0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ef38f0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ef38f0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6ef38f01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6ef38f01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6ef38f01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6ef38f01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6ef38f01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6ef38f01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6bc979ad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6bc979ad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6bc979ad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6bc979ad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6bc979ad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36bc979ad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6bc979ad_0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36bc979ad_0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6ef38f01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6ef38f01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36712d49e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Google Shape;33;g36712d49e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6aa5169d_0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36aa5169d_0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6aa5169d_0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6aa5169d_0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6aa5169d_0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6aa5169d_0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6aa5169d_0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6aa5169d_0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36aa5169d_0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36aa5169d_0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6aa5169d_0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6aa5169d_0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aa5169d_0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aa5169d_0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aa5169d_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aa5169d_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aa5169d_0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aa5169d_0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6ef38f01_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6ef38f01_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6712d49e_0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36712d49e_0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6ef38f01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6ef38f01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6ef38f01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6ef38f01_4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6ef38f01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6ef38f01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6aa5169d_0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6aa5169d_0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Highlight activity of stealing these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6aa5169d_0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6aa5169d_0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6aa5169d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6aa5169d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6aa5169d_0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6aa5169d_0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6aa5169d_0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6aa5169d_0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6aa5169d_0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6aa5169d_0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6aa5169d_0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6aa5169d_0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6aa5169d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36aa5169d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6aa5169d_0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6aa5169d_0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6997a2ca_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36997a2ca_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6aa5169d_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6aa5169d_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adequate for most people.  Certainly not for companies/services.  So we see lots of methods to try to improve/change the tradeoff between convenience, security, availability.  Also privacy.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aa5169d_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aa5169d_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6aa5169d_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6aa5169d_0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rebuchet MS"/>
              <a:buChar char="●"/>
              <a:defRPr sz="3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○"/>
              <a:defRPr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■"/>
              <a:defRPr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○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■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○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■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9124900" y="-2575"/>
            <a:ext cx="95400" cy="5143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9029500" y="0"/>
            <a:ext cx="954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ctrTitle"/>
          </p:nvPr>
        </p:nvSpPr>
        <p:spPr>
          <a:xfrm>
            <a:off x="609600" y="742950"/>
            <a:ext cx="7772400" cy="15408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Intro to Crypto and </a:t>
            </a:r>
            <a:r>
              <a:rPr lang="en" dirty="0" smtClean="0"/>
              <a:t>Cryptocurrencies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" name="Google Shape;30;p8"/>
          <p:cNvSpPr txBox="1">
            <a:spLocks noGrp="1"/>
          </p:cNvSpPr>
          <p:nvPr>
            <p:ph type="subTitle" idx="1"/>
          </p:nvPr>
        </p:nvSpPr>
        <p:spPr>
          <a:xfrm>
            <a:off x="685800" y="1885950"/>
            <a:ext cx="7772400" cy="7847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endParaRPr lang="en-US" dirty="0" smtClean="0"/>
          </a:p>
          <a:p>
            <a:pPr marL="0" indent="0"/>
            <a:endParaRPr lang="en-US" dirty="0"/>
          </a:p>
          <a:p>
            <a:pPr marL="0" indent="0"/>
            <a:r>
              <a:rPr lang="en-US" sz="1400" dirty="0" smtClean="0"/>
              <a:t>S</a:t>
            </a:r>
            <a:r>
              <a:rPr lang="en" sz="1400" dirty="0" smtClean="0"/>
              <a:t>lides by </a:t>
            </a:r>
            <a:r>
              <a:rPr lang="en-US" sz="1400" dirty="0"/>
              <a:t>Arvind </a:t>
            </a:r>
            <a:r>
              <a:rPr lang="en-US" sz="1400" dirty="0" smtClean="0"/>
              <a:t>Narayanan et al.</a:t>
            </a:r>
            <a:endParaRPr lang="en-US" sz="1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35865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wallet</a:t>
            </a:r>
            <a:endParaRPr/>
          </a:p>
        </p:txBody>
      </p:sp>
      <p:sp>
        <p:nvSpPr>
          <p:cNvPr id="269" name="Google Shape;269;p3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like a local wallet 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but “in the cloud”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runs in your browser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site sends code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site stores keys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you log in to access wallet</a:t>
            </a:r>
            <a:endParaRPr sz="2400"/>
          </a:p>
          <a:p>
            <a:pPr marL="45720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70" name="Google Shape;27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2125" y="1200150"/>
            <a:ext cx="5006650" cy="2391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" name="TextBox 1"/>
          <p:cNvSpPr txBox="1"/>
          <p:nvPr/>
        </p:nvSpPr>
        <p:spPr>
          <a:xfrm>
            <a:off x="4114800" y="574610"/>
            <a:ext cx="42562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2015 Popular Wallet: </a:t>
            </a:r>
            <a:r>
              <a:rPr lang="en-US" dirty="0" err="1" smtClean="0"/>
              <a:t>Coinbase</a:t>
            </a:r>
            <a:r>
              <a:rPr lang="en-US" dirty="0" smtClean="0"/>
              <a:t> and Blockchain.info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2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wallet tradeoffs</a:t>
            </a:r>
            <a:endParaRPr/>
          </a:p>
        </p:txBody>
      </p:sp>
      <p:sp>
        <p:nvSpPr>
          <p:cNvPr id="276" name="Google Shape;276;p3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convenient: nothing to install, works on multiple devices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but security worries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vulnerable if site is malicious or compromised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ideally, site is run by security professionals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86570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Encoding addresses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Encode as text string: base58 notation</a:t>
            </a:r>
            <a:endParaRPr/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	</a:t>
            </a:r>
            <a:endParaRPr sz="1800"/>
          </a:p>
          <a:p>
            <a:pPr marL="0" lvl="0" indent="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highlight>
                  <a:srgbClr val="F9F9F9"/>
                </a:highlight>
              </a:rPr>
              <a:t>123456789ABCDEFGHJKLMNPQRSTUVWXYZabcdefghijkmnopqrstuvwxyz</a:t>
            </a:r>
            <a:endParaRPr sz="1800">
              <a:highlight>
                <a:srgbClr val="F9F9F9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or use QR code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" name="Google Shape;73;p15" descr="Screen Shot 2014-08-05 at 8.07.47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8863" y="3210213"/>
            <a:ext cx="1476375" cy="1457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270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90538"/>
            <a:ext cx="8229600" cy="416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3808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Bank-like services</a:t>
            </a:r>
            <a:endParaRPr/>
          </a:p>
        </p:txBody>
      </p:sp>
      <p:sp>
        <p:nvSpPr>
          <p:cNvPr id="282" name="Google Shape;282;p3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you give the bank money (a “deposit”)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bank promises to pay you back later, on demand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bank doesn’t actually keep your money in the back room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</a:t>
            </a:r>
            <a:r>
              <a:rPr lang="en" sz="1800"/>
              <a:t>typically, bank invests the money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	keeps some around to meet withdrawals (“fractional reserve”)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82733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Bitcoin Exchanges</a:t>
            </a:r>
            <a:endParaRPr/>
          </a:p>
        </p:txBody>
      </p:sp>
      <p:sp>
        <p:nvSpPr>
          <p:cNvPr id="288" name="Google Shape;288;p36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accept deposits of Bitcoins and fiat currency ($, </a:t>
            </a:r>
            <a:r>
              <a:rPr lang="en" sz="2400" dirty="0">
                <a:solidFill>
                  <a:srgbClr val="000000"/>
                </a:solidFill>
                <a:highlight>
                  <a:srgbClr val="FFFFFF"/>
                </a:highlight>
              </a:rPr>
              <a:t>€, …)</a:t>
            </a:r>
            <a:endParaRPr sz="24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highlight>
                  <a:srgbClr val="FFFFFF"/>
                </a:highlight>
              </a:rPr>
              <a:t>	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promise to pay back on demand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highlight>
                  <a:srgbClr val="FFFFFF"/>
                </a:highlight>
              </a:rPr>
              <a:t>lets customers:</a:t>
            </a:r>
            <a:endParaRPr sz="24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highlight>
                  <a:srgbClr val="FFFFFF"/>
                </a:highlight>
              </a:rPr>
              <a:t>	make and receive Bitcoin payments</a:t>
            </a:r>
            <a:endParaRPr sz="24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highlight>
                  <a:srgbClr val="FFFFFF"/>
                </a:highlight>
              </a:rPr>
              <a:t>	buy/sell Bitcoins for fiat currency</a:t>
            </a:r>
            <a:endParaRPr sz="24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highlight>
                  <a:srgbClr val="FFFFFF"/>
                </a:highlight>
              </a:rPr>
              <a:t>	</a:t>
            </a:r>
            <a:r>
              <a:rPr lang="en" sz="2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typically</a:t>
            </a:r>
            <a:r>
              <a:rPr lang="en" sz="2400" dirty="0">
                <a:solidFill>
                  <a:srgbClr val="000000"/>
                </a:solidFill>
                <a:highlight>
                  <a:srgbClr val="FFFFFF"/>
                </a:highlight>
              </a:rPr>
              <a:t>, match up BTC buyer with BTC seller</a:t>
            </a:r>
            <a:endParaRPr sz="24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18562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when you buy BTC</a:t>
            </a:r>
            <a:endParaRPr/>
          </a:p>
        </p:txBody>
      </p:sp>
      <p:sp>
        <p:nvSpPr>
          <p:cNvPr id="294" name="Google Shape;294;p37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suppose my account at Exchange holds $5000 + 3 BTC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I use Exchange to buy 2 BTC for $580 each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result: my account holds $3840 + 5 BTC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highlight>
                  <a:srgbClr val="FFFFFF"/>
                </a:highlight>
              </a:rPr>
              <a:t>note: no BTC transaction appears on the blockchain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highlight>
                  <a:srgbClr val="FFFFFF"/>
                </a:highlight>
              </a:rPr>
              <a:t>only effect: Exchange is making a different promise now</a:t>
            </a:r>
            <a:endParaRPr sz="2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9598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Exchanges: Pros and Cons</a:t>
            </a:r>
            <a:endParaRPr/>
          </a:p>
        </p:txBody>
      </p:sp>
      <p:sp>
        <p:nvSpPr>
          <p:cNvPr id="300" name="Google Shape;300;p38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pro:  connects BTC economy to fiat currency economy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easy to transfer value back and forth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con: risk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same kinds of risks as </a:t>
            </a:r>
            <a:r>
              <a:rPr lang="en" sz="2400" dirty="0" smtClean="0"/>
              <a:t>banks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</a:t>
            </a:r>
            <a:r>
              <a:rPr lang="en" sz="2400" dirty="0" smtClean="0"/>
              <a:t>	Risk of Bank Run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</a:t>
            </a:r>
            <a:r>
              <a:rPr lang="en" sz="2400" dirty="0" smtClean="0"/>
              <a:t>	Bank Owner running Fraud Scheme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</a:t>
            </a:r>
            <a:r>
              <a:rPr lang="en" sz="2400" dirty="0" smtClean="0"/>
              <a:t>	Security Attack- Hacking the stored secrets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2400" dirty="0" smtClean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 </a:t>
            </a:r>
            <a:r>
              <a:rPr lang="en" sz="2400" dirty="0" smtClean="0"/>
              <a:t>		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54879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42" descr="Screen Shot 2014-07-29 at 10.12.11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023" y="0"/>
            <a:ext cx="8339953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250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693101" cy="6459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8621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How to Store and Use Bitcoins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Bank Regulation</a:t>
            </a:r>
            <a:endParaRPr/>
          </a:p>
        </p:txBody>
      </p:sp>
      <p:sp>
        <p:nvSpPr>
          <p:cNvPr id="332" name="Google Shape;332;p44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for traditional banks, government typically: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imposes minimum reserve requirements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	</a:t>
            </a:r>
            <a:r>
              <a:rPr lang="en" sz="1800"/>
              <a:t>must hold some fraction of deposits in reserve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regulates behavior, investments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insures depositors against losses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acts as lender of last resort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00408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Proof of Reserve</a:t>
            </a:r>
            <a:endParaRPr/>
          </a:p>
        </p:txBody>
      </p:sp>
      <p:sp>
        <p:nvSpPr>
          <p:cNvPr id="338" name="Google Shape;338;p45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Bitcoin exchange can prove it has fractional reserve.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fraction can be 100%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Prove how much reserve you’re holding: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publish valid payment-to-self of that amount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sign a challenge string with the same private key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Prove how many </a:t>
            </a:r>
            <a:r>
              <a:rPr lang="en" sz="2400" dirty="0">
                <a:solidFill>
                  <a:srgbClr val="FF0000"/>
                </a:solidFill>
              </a:rPr>
              <a:t>demand deposits </a:t>
            </a:r>
            <a:r>
              <a:rPr lang="en" sz="2400" dirty="0"/>
              <a:t>you hold: ...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62428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6"/>
          <p:cNvSpPr txBox="1">
            <a:spLocks noGrp="1"/>
          </p:cNvSpPr>
          <p:nvPr>
            <p:ph type="body" idx="1"/>
          </p:nvPr>
        </p:nvSpPr>
        <p:spPr>
          <a:xfrm>
            <a:off x="457200" y="128900"/>
            <a:ext cx="82296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Merkle tree with subtree totals</a:t>
            </a:r>
            <a:endParaRPr/>
          </a:p>
        </p:txBody>
      </p:sp>
      <p:sp>
        <p:nvSpPr>
          <p:cNvPr id="344" name="Google Shape;344;p46"/>
          <p:cNvSpPr txBox="1"/>
          <p:nvPr/>
        </p:nvSpPr>
        <p:spPr>
          <a:xfrm>
            <a:off x="3533175" y="1406575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5" name="Google Shape;345;p46"/>
          <p:cNvSpPr txBox="1"/>
          <p:nvPr/>
        </p:nvSpPr>
        <p:spPr>
          <a:xfrm>
            <a:off x="1730100" y="2292275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6" name="Google Shape;346;p46"/>
          <p:cNvSpPr txBox="1"/>
          <p:nvPr/>
        </p:nvSpPr>
        <p:spPr>
          <a:xfrm>
            <a:off x="5641025" y="2292275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7" name="Google Shape;347;p46"/>
          <p:cNvSpPr/>
          <p:nvPr/>
        </p:nvSpPr>
        <p:spPr>
          <a:xfrm>
            <a:off x="2388775" y="1673250"/>
            <a:ext cx="1555475" cy="622200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48" name="Google Shape;348;p46"/>
          <p:cNvSpPr/>
          <p:nvPr/>
        </p:nvSpPr>
        <p:spPr>
          <a:xfrm flipH="1">
            <a:off x="4588615" y="1673250"/>
            <a:ext cx="1677735" cy="622200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49" name="Google Shape;349;p46"/>
          <p:cNvSpPr txBox="1"/>
          <p:nvPr/>
        </p:nvSpPr>
        <p:spPr>
          <a:xfrm>
            <a:off x="682550" y="32224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0" name="Google Shape;350;p46"/>
          <p:cNvSpPr txBox="1"/>
          <p:nvPr/>
        </p:nvSpPr>
        <p:spPr>
          <a:xfrm>
            <a:off x="2834850" y="32224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1" name="Google Shape;351;p46"/>
          <p:cNvSpPr txBox="1"/>
          <p:nvPr/>
        </p:nvSpPr>
        <p:spPr>
          <a:xfrm>
            <a:off x="4687175" y="32224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2" name="Google Shape;352;p46"/>
          <p:cNvSpPr txBox="1"/>
          <p:nvPr/>
        </p:nvSpPr>
        <p:spPr>
          <a:xfrm>
            <a:off x="6772800" y="32224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3" name="Google Shape;353;p46"/>
          <p:cNvSpPr/>
          <p:nvPr/>
        </p:nvSpPr>
        <p:spPr>
          <a:xfrm>
            <a:off x="1366600" y="2547850"/>
            <a:ext cx="765916" cy="688775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54" name="Google Shape;354;p46"/>
          <p:cNvSpPr/>
          <p:nvPr/>
        </p:nvSpPr>
        <p:spPr>
          <a:xfrm flipH="1">
            <a:off x="2785154" y="2535175"/>
            <a:ext cx="748028" cy="688775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55" name="Google Shape;355;p46"/>
          <p:cNvSpPr/>
          <p:nvPr/>
        </p:nvSpPr>
        <p:spPr>
          <a:xfrm>
            <a:off x="5265550" y="2547850"/>
            <a:ext cx="765916" cy="688775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56" name="Google Shape;356;p46"/>
          <p:cNvSpPr/>
          <p:nvPr/>
        </p:nvSpPr>
        <p:spPr>
          <a:xfrm flipH="1">
            <a:off x="6704053" y="2547850"/>
            <a:ext cx="748028" cy="688775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357" name="Google Shape;357;p46"/>
          <p:cNvGrpSpPr/>
          <p:nvPr/>
        </p:nvGrpSpPr>
        <p:grpSpPr>
          <a:xfrm>
            <a:off x="579400" y="3484275"/>
            <a:ext cx="1600400" cy="1479150"/>
            <a:chOff x="579400" y="3484275"/>
            <a:chExt cx="1600400" cy="1479150"/>
          </a:xfrm>
        </p:grpSpPr>
        <p:sp>
          <p:nvSpPr>
            <p:cNvPr id="358" name="Google Shape;358;p46"/>
            <p:cNvSpPr/>
            <p:nvPr/>
          </p:nvSpPr>
          <p:spPr>
            <a:xfrm>
              <a:off x="5794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user1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59" name="Google Shape;359;p46"/>
            <p:cNvCxnSpPr/>
            <p:nvPr/>
          </p:nvCxnSpPr>
          <p:spPr>
            <a:xfrm flipH="1">
              <a:off x="921900" y="3484275"/>
              <a:ext cx="177900" cy="6888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60" name="Google Shape;360;p46"/>
            <p:cNvSpPr/>
            <p:nvPr/>
          </p:nvSpPr>
          <p:spPr>
            <a:xfrm>
              <a:off x="15750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user2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61" name="Google Shape;361;p46"/>
            <p:cNvCxnSpPr/>
            <p:nvPr/>
          </p:nvCxnSpPr>
          <p:spPr>
            <a:xfrm>
              <a:off x="1722150" y="3517650"/>
              <a:ext cx="177900" cy="6222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62" name="Google Shape;362;p46"/>
          <p:cNvGrpSpPr/>
          <p:nvPr/>
        </p:nvGrpSpPr>
        <p:grpSpPr>
          <a:xfrm>
            <a:off x="2706800" y="3484275"/>
            <a:ext cx="1600400" cy="1479150"/>
            <a:chOff x="579400" y="3484275"/>
            <a:chExt cx="1600400" cy="1479150"/>
          </a:xfrm>
        </p:grpSpPr>
        <p:sp>
          <p:nvSpPr>
            <p:cNvPr id="363" name="Google Shape;363;p46"/>
            <p:cNvSpPr/>
            <p:nvPr/>
          </p:nvSpPr>
          <p:spPr>
            <a:xfrm>
              <a:off x="5794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user3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64" name="Google Shape;364;p46"/>
            <p:cNvCxnSpPr/>
            <p:nvPr/>
          </p:nvCxnSpPr>
          <p:spPr>
            <a:xfrm flipH="1">
              <a:off x="921900" y="3484275"/>
              <a:ext cx="177900" cy="6888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65" name="Google Shape;365;p46"/>
            <p:cNvSpPr/>
            <p:nvPr/>
          </p:nvSpPr>
          <p:spPr>
            <a:xfrm>
              <a:off x="15750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user4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66" name="Google Shape;366;p46"/>
            <p:cNvCxnSpPr/>
            <p:nvPr/>
          </p:nvCxnSpPr>
          <p:spPr>
            <a:xfrm>
              <a:off x="1722150" y="3517650"/>
              <a:ext cx="177900" cy="6222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67" name="Google Shape;367;p46"/>
          <p:cNvGrpSpPr/>
          <p:nvPr/>
        </p:nvGrpSpPr>
        <p:grpSpPr>
          <a:xfrm>
            <a:off x="4559125" y="3457350"/>
            <a:ext cx="1600400" cy="1479150"/>
            <a:chOff x="579400" y="3484275"/>
            <a:chExt cx="1600400" cy="1479150"/>
          </a:xfrm>
        </p:grpSpPr>
        <p:sp>
          <p:nvSpPr>
            <p:cNvPr id="368" name="Google Shape;368;p46"/>
            <p:cNvSpPr/>
            <p:nvPr/>
          </p:nvSpPr>
          <p:spPr>
            <a:xfrm>
              <a:off x="5794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user5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69" name="Google Shape;369;p46"/>
            <p:cNvCxnSpPr/>
            <p:nvPr/>
          </p:nvCxnSpPr>
          <p:spPr>
            <a:xfrm flipH="1">
              <a:off x="921900" y="3484275"/>
              <a:ext cx="177900" cy="6888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70" name="Google Shape;370;p46"/>
            <p:cNvSpPr/>
            <p:nvPr/>
          </p:nvSpPr>
          <p:spPr>
            <a:xfrm>
              <a:off x="15750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user6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71" name="Google Shape;371;p46"/>
            <p:cNvCxnSpPr/>
            <p:nvPr/>
          </p:nvCxnSpPr>
          <p:spPr>
            <a:xfrm>
              <a:off x="1722150" y="3517650"/>
              <a:ext cx="177900" cy="6222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72" name="Google Shape;372;p46"/>
          <p:cNvGrpSpPr/>
          <p:nvPr/>
        </p:nvGrpSpPr>
        <p:grpSpPr>
          <a:xfrm>
            <a:off x="6644750" y="3484275"/>
            <a:ext cx="1600400" cy="1479150"/>
            <a:chOff x="579400" y="3484275"/>
            <a:chExt cx="1600400" cy="1479150"/>
          </a:xfrm>
        </p:grpSpPr>
        <p:sp>
          <p:nvSpPr>
            <p:cNvPr id="373" name="Google Shape;373;p46"/>
            <p:cNvSpPr/>
            <p:nvPr/>
          </p:nvSpPr>
          <p:spPr>
            <a:xfrm>
              <a:off x="5794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user7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74" name="Google Shape;374;p46"/>
            <p:cNvCxnSpPr/>
            <p:nvPr/>
          </p:nvCxnSpPr>
          <p:spPr>
            <a:xfrm flipH="1">
              <a:off x="921900" y="3484275"/>
              <a:ext cx="177900" cy="6888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75" name="Google Shape;375;p46"/>
            <p:cNvSpPr/>
            <p:nvPr/>
          </p:nvSpPr>
          <p:spPr>
            <a:xfrm>
              <a:off x="1575000" y="4152525"/>
              <a:ext cx="604800" cy="8109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user8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rebuchet MS"/>
                  <a:ea typeface="Trebuchet MS"/>
                  <a:cs typeface="Trebuchet MS"/>
                  <a:sym typeface="Trebuchet MS"/>
                </a:rPr>
                <a:t>acct</a:t>
              </a:r>
              <a:endParaRPr sz="1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76" name="Google Shape;376;p46"/>
            <p:cNvCxnSpPr/>
            <p:nvPr/>
          </p:nvCxnSpPr>
          <p:spPr>
            <a:xfrm>
              <a:off x="1722150" y="3517650"/>
              <a:ext cx="177900" cy="622200"/>
            </a:xfrm>
            <a:prstGeom prst="straightConnector1">
              <a:avLst/>
            </a:prstGeom>
            <a:noFill/>
            <a:ln w="19050" cap="flat" cmpd="sng">
              <a:solidFill>
                <a:srgbClr val="99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377" name="Google Shape;377;p46"/>
          <p:cNvCxnSpPr>
            <a:endCxn id="344" idx="0"/>
          </p:cNvCxnSpPr>
          <p:nvPr/>
        </p:nvCxnSpPr>
        <p:spPr>
          <a:xfrm flipH="1">
            <a:off x="4205325" y="973375"/>
            <a:ext cx="5700" cy="433200"/>
          </a:xfrm>
          <a:prstGeom prst="straightConnector1">
            <a:avLst/>
          </a:prstGeom>
          <a:noFill/>
          <a:ln w="28575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8" name="Google Shape;378;p46"/>
          <p:cNvSpPr txBox="1"/>
          <p:nvPr/>
        </p:nvSpPr>
        <p:spPr>
          <a:xfrm>
            <a:off x="5265550" y="1130550"/>
            <a:ext cx="3328200" cy="688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each hashpointer includes total value in its subtree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890786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7"/>
          <p:cNvSpPr txBox="1">
            <a:spLocks noGrp="1"/>
          </p:cNvSpPr>
          <p:nvPr>
            <p:ph type="body" idx="1"/>
          </p:nvPr>
        </p:nvSpPr>
        <p:spPr>
          <a:xfrm>
            <a:off x="457200" y="128900"/>
            <a:ext cx="82296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Checking that you’re represented in the tree</a:t>
            </a:r>
            <a:endParaRPr/>
          </a:p>
        </p:txBody>
      </p:sp>
      <p:sp>
        <p:nvSpPr>
          <p:cNvPr id="384" name="Google Shape;384;p47"/>
          <p:cNvSpPr txBox="1"/>
          <p:nvPr/>
        </p:nvSpPr>
        <p:spPr>
          <a:xfrm>
            <a:off x="3533175" y="1406575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5" name="Google Shape;385;p47"/>
          <p:cNvSpPr txBox="1"/>
          <p:nvPr/>
        </p:nvSpPr>
        <p:spPr>
          <a:xfrm>
            <a:off x="1730100" y="2292275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6" name="Google Shape;386;p47"/>
          <p:cNvSpPr/>
          <p:nvPr/>
        </p:nvSpPr>
        <p:spPr>
          <a:xfrm>
            <a:off x="2388775" y="1673250"/>
            <a:ext cx="1555475" cy="622200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87" name="Google Shape;387;p47"/>
          <p:cNvSpPr txBox="1"/>
          <p:nvPr/>
        </p:nvSpPr>
        <p:spPr>
          <a:xfrm>
            <a:off x="2834850" y="32224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8" name="Google Shape;388;p47"/>
          <p:cNvSpPr/>
          <p:nvPr/>
        </p:nvSpPr>
        <p:spPr>
          <a:xfrm flipH="1">
            <a:off x="2785154" y="2535175"/>
            <a:ext cx="748028" cy="688775"/>
          </a:xfrm>
          <a:custGeom>
            <a:avLst/>
            <a:gdLst/>
            <a:ahLst/>
            <a:cxnLst/>
            <a:rect l="l" t="t" r="r" b="b"/>
            <a:pathLst>
              <a:path w="62219" h="24888" extrusionOk="0">
                <a:moveTo>
                  <a:pt x="62219" y="0"/>
                </a:moveTo>
                <a:lnTo>
                  <a:pt x="62219" y="17333"/>
                </a:lnTo>
                <a:lnTo>
                  <a:pt x="0" y="17333"/>
                </a:lnTo>
                <a:lnTo>
                  <a:pt x="0" y="24888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389" name="Google Shape;389;p47"/>
          <p:cNvSpPr/>
          <p:nvPr/>
        </p:nvSpPr>
        <p:spPr>
          <a:xfrm>
            <a:off x="3702400" y="4152525"/>
            <a:ext cx="604800" cy="8109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rebuchet MS"/>
                <a:ea typeface="Trebuchet MS"/>
                <a:cs typeface="Trebuchet MS"/>
                <a:sym typeface="Trebuchet MS"/>
              </a:rPr>
              <a:t>your</a:t>
            </a:r>
            <a:endParaRPr sz="10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rebuchet MS"/>
                <a:ea typeface="Trebuchet MS"/>
                <a:cs typeface="Trebuchet MS"/>
                <a:sym typeface="Trebuchet MS"/>
              </a:rPr>
              <a:t>acct</a:t>
            </a:r>
            <a:endParaRPr sz="1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90" name="Google Shape;390;p47"/>
          <p:cNvCxnSpPr/>
          <p:nvPr/>
        </p:nvCxnSpPr>
        <p:spPr>
          <a:xfrm>
            <a:off x="3849550" y="3517650"/>
            <a:ext cx="177900" cy="622200"/>
          </a:xfrm>
          <a:prstGeom prst="straightConnector1">
            <a:avLst/>
          </a:pr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1" name="Google Shape;391;p47"/>
          <p:cNvCxnSpPr>
            <a:endCxn id="384" idx="0"/>
          </p:cNvCxnSpPr>
          <p:nvPr/>
        </p:nvCxnSpPr>
        <p:spPr>
          <a:xfrm flipH="1">
            <a:off x="4205325" y="973375"/>
            <a:ext cx="5700" cy="433200"/>
          </a:xfrm>
          <a:prstGeom prst="straightConnector1">
            <a:avLst/>
          </a:prstGeom>
          <a:noFill/>
          <a:ln w="28575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2" name="Google Shape;392;p47"/>
          <p:cNvSpPr txBox="1"/>
          <p:nvPr/>
        </p:nvSpPr>
        <p:spPr>
          <a:xfrm>
            <a:off x="5681450" y="1016875"/>
            <a:ext cx="2929200" cy="4572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show O(log n) items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55598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438150"/>
            <a:ext cx="4857750" cy="448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02300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Proof of Reserve</a:t>
            </a:r>
            <a:endParaRPr/>
          </a:p>
        </p:txBody>
      </p:sp>
      <p:sp>
        <p:nvSpPr>
          <p:cNvPr id="398" name="Google Shape;398;p48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Prove that you have at least X amount of reserve currency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Prove that customers have at most Y amount deposited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So reserve fraction </a:t>
            </a:r>
            <a:r>
              <a:rPr lang="en"/>
              <a:t>≥</a:t>
            </a:r>
            <a:r>
              <a:rPr lang="en" sz="2600" b="1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"/>
              <a:t>X / 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7742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9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Payment </a:t>
            </a:r>
            <a:r>
              <a:rPr lang="en" dirty="0"/>
              <a:t>Services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098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Scenario: merchant accepts BTC</a:t>
            </a:r>
            <a:endParaRPr/>
          </a:p>
        </p:txBody>
      </p:sp>
      <p:sp>
        <p:nvSpPr>
          <p:cNvPr id="409" name="Google Shape;409;p50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customer wants: to pay with Bitcoin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merchant wants: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* to receive dollars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* simple deployment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* low risk (tech risk, security risk, exchange rate risk)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6283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51" descr="Screen Shot 2014-07-29 at 8.26.59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050" y="222025"/>
            <a:ext cx="5223000" cy="4634125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415" name="Google Shape;415;p51"/>
          <p:cNvCxnSpPr>
            <a:stCxn id="414" idx="3"/>
          </p:cNvCxnSpPr>
          <p:nvPr/>
        </p:nvCxnSpPr>
        <p:spPr>
          <a:xfrm>
            <a:off x="5642050" y="2539087"/>
            <a:ext cx="963000" cy="12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6" name="Google Shape;416;p51"/>
          <p:cNvSpPr txBox="1"/>
          <p:nvPr/>
        </p:nvSpPr>
        <p:spPr>
          <a:xfrm>
            <a:off x="6605050" y="2185200"/>
            <a:ext cx="1961100" cy="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HTML for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payment button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875107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2"/>
          <p:cNvSpPr/>
          <p:nvPr/>
        </p:nvSpPr>
        <p:spPr>
          <a:xfrm>
            <a:off x="549100" y="2135850"/>
            <a:ext cx="3372950" cy="2577350"/>
          </a:xfrm>
          <a:custGeom>
            <a:avLst/>
            <a:gdLst/>
            <a:ahLst/>
            <a:cxnLst/>
            <a:rect l="l" t="t" r="r" b="b"/>
            <a:pathLst>
              <a:path w="134918" h="103094" extrusionOk="0">
                <a:moveTo>
                  <a:pt x="0" y="0"/>
                </a:moveTo>
                <a:cubicBezTo>
                  <a:pt x="2764" y="13970"/>
                  <a:pt x="-5902" y="66638"/>
                  <a:pt x="16584" y="83820"/>
                </a:cubicBezTo>
                <a:cubicBezTo>
                  <a:pt x="39070" y="101002"/>
                  <a:pt x="115196" y="99882"/>
                  <a:pt x="134918" y="103094"/>
                </a:cubicBezTo>
              </a:path>
            </a:pathLst>
          </a:custGeom>
          <a:noFill/>
          <a:ln w="38100" cap="flat" cmpd="sng">
            <a:solidFill>
              <a:srgbClr val="274E13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422" name="Google Shape;422;p52"/>
          <p:cNvSpPr txBox="1"/>
          <p:nvPr/>
        </p:nvSpPr>
        <p:spPr>
          <a:xfrm>
            <a:off x="4258188" y="4686300"/>
            <a:ext cx="62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user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23" name="Google Shape;42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7988" y="3816700"/>
            <a:ext cx="948025" cy="94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424" y="906774"/>
            <a:ext cx="1429875" cy="114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73975" y="906775"/>
            <a:ext cx="1143900" cy="11439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52"/>
          <p:cNvSpPr txBox="1"/>
          <p:nvPr/>
        </p:nvSpPr>
        <p:spPr>
          <a:xfrm>
            <a:off x="604013" y="636500"/>
            <a:ext cx="1028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merchant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27" name="Google Shape;427;p52"/>
          <p:cNvSpPr txBox="1"/>
          <p:nvPr/>
        </p:nvSpPr>
        <p:spPr>
          <a:xfrm>
            <a:off x="7331575" y="486375"/>
            <a:ext cx="1028700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payment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service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28" name="Google Shape;428;p52"/>
          <p:cNvCxnSpPr/>
          <p:nvPr/>
        </p:nvCxnSpPr>
        <p:spPr>
          <a:xfrm>
            <a:off x="862850" y="2079800"/>
            <a:ext cx="3235200" cy="24396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29" name="Google Shape;429;p52"/>
          <p:cNvSpPr txBox="1"/>
          <p:nvPr/>
        </p:nvSpPr>
        <p:spPr>
          <a:xfrm rot="2208771">
            <a:off x="368504" y="3153548"/>
            <a:ext cx="3735962" cy="45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(1) Pay with BTC button &lt;transID, amount&gt;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30" name="Google Shape;430;p52"/>
          <p:cNvCxnSpPr>
            <a:stCxn id="423" idx="3"/>
          </p:cNvCxnSpPr>
          <p:nvPr/>
        </p:nvCxnSpPr>
        <p:spPr>
          <a:xfrm rot="10800000" flipH="1">
            <a:off x="5046013" y="2046113"/>
            <a:ext cx="2439600" cy="22446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1" name="Google Shape;431;p52"/>
          <p:cNvSpPr txBox="1"/>
          <p:nvPr/>
        </p:nvSpPr>
        <p:spPr>
          <a:xfrm rot="-2596428">
            <a:off x="5053034" y="3153470"/>
            <a:ext cx="2633754" cy="45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(2) clicked &lt;transID, amount&gt;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32" name="Google Shape;432;p52"/>
          <p:cNvCxnSpPr/>
          <p:nvPr/>
        </p:nvCxnSpPr>
        <p:spPr>
          <a:xfrm rot="10800000" flipH="1">
            <a:off x="4834388" y="1514963"/>
            <a:ext cx="2439600" cy="22446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433" name="Google Shape;433;p52"/>
          <p:cNvSpPr txBox="1"/>
          <p:nvPr/>
        </p:nvSpPr>
        <p:spPr>
          <a:xfrm rot="-2596428">
            <a:off x="4684634" y="2342970"/>
            <a:ext cx="2633754" cy="45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(3) payment interaction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34" name="Google Shape;434;p52"/>
          <p:cNvSpPr/>
          <p:nvPr/>
        </p:nvSpPr>
        <p:spPr>
          <a:xfrm>
            <a:off x="1725700" y="1060075"/>
            <a:ext cx="5401250" cy="2667000"/>
          </a:xfrm>
          <a:custGeom>
            <a:avLst/>
            <a:gdLst/>
            <a:ahLst/>
            <a:cxnLst/>
            <a:rect l="l" t="t" r="r" b="b"/>
            <a:pathLst>
              <a:path w="216050" h="106680" extrusionOk="0">
                <a:moveTo>
                  <a:pt x="216050" y="0"/>
                </a:moveTo>
                <a:lnTo>
                  <a:pt x="99508" y="106680"/>
                </a:lnTo>
                <a:lnTo>
                  <a:pt x="0" y="33618"/>
                </a:lnTo>
              </a:path>
            </a:pathLst>
          </a:cu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435" name="Google Shape;435;p52"/>
          <p:cNvSpPr txBox="1"/>
          <p:nvPr/>
        </p:nvSpPr>
        <p:spPr>
          <a:xfrm rot="-2596537">
            <a:off x="4832166" y="2164792"/>
            <a:ext cx="1170226" cy="45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(4) redirect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36" name="Google Shape;436;p52"/>
          <p:cNvSpPr txBox="1"/>
          <p:nvPr/>
        </p:nvSpPr>
        <p:spPr>
          <a:xfrm rot="2160847">
            <a:off x="2528271" y="2544528"/>
            <a:ext cx="1333709" cy="457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(4b) ok so far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37" name="Google Shape;437;p52"/>
          <p:cNvCxnSpPr/>
          <p:nvPr/>
        </p:nvCxnSpPr>
        <p:spPr>
          <a:xfrm flipH="1">
            <a:off x="1848825" y="723900"/>
            <a:ext cx="5255700" cy="447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8" name="Google Shape;438;p52"/>
          <p:cNvSpPr txBox="1"/>
          <p:nvPr/>
        </p:nvSpPr>
        <p:spPr>
          <a:xfrm rot="1447">
            <a:off x="3031474" y="748150"/>
            <a:ext cx="28515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(5) confirm &lt;transID, amount&gt;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39" name="Google Shape;439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1675" y="3577315"/>
            <a:ext cx="1028700" cy="1025485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457775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Simple </a:t>
            </a:r>
            <a:r>
              <a:rPr lang="en" dirty="0"/>
              <a:t>Local Storage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result</a:t>
            </a:r>
            <a:endParaRPr/>
          </a:p>
        </p:txBody>
      </p:sp>
      <p:sp>
        <p:nvSpPr>
          <p:cNvPr id="445" name="Google Shape;445;p53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customer: pays Bitcoins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merchant: gets dollars, minus a small percentage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payment service: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gets Bitcoins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pays dollars (keeps small percentage)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absorbs risk: security, exchange rate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needs to exchange Bitcoins for dollars, in volume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53193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9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Currency </a:t>
            </a:r>
            <a:r>
              <a:rPr lang="en" dirty="0"/>
              <a:t>Exchange Markets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9947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Google Shape;480;p60" descr="Screen Shot 2014-07-29 at 10.24.08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0800" y="457950"/>
            <a:ext cx="6539576" cy="4685549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60"/>
          <p:cNvSpPr txBox="1"/>
          <p:nvPr/>
        </p:nvSpPr>
        <p:spPr>
          <a:xfrm>
            <a:off x="74700" y="49100"/>
            <a:ext cx="3158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http://bitcoincharts.com/markets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09664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61" descr="Screen Shot 2014-07-29 at 10.31.54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25" y="343487"/>
            <a:ext cx="8663850" cy="4456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4102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market dynamics</a:t>
            </a:r>
            <a:endParaRPr/>
          </a:p>
        </p:txBody>
      </p:sp>
      <p:sp>
        <p:nvSpPr>
          <p:cNvPr id="497" name="Google Shape;497;p63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market matches buyer and seller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large, liquid market reaches a consensus price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price set by supply (of BTC) and demand (for BTC)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50355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Supply of Bitcoins</a:t>
            </a:r>
            <a:endParaRPr/>
          </a:p>
        </p:txBody>
      </p:sp>
      <p:sp>
        <p:nvSpPr>
          <p:cNvPr id="503" name="Google Shape;503;p64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supply = coins in circulation (+ demand deposits?)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coins in circulation: fixed number, currently ~13.1 million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When to include demand deposits?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When they can actually be sold in the market.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1066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Demand for Bitcoins</a:t>
            </a:r>
            <a:endParaRPr/>
          </a:p>
        </p:txBody>
      </p:sp>
      <p:sp>
        <p:nvSpPr>
          <p:cNvPr id="509" name="Google Shape;509;p65"/>
          <p:cNvSpPr txBox="1">
            <a:spLocks noGrp="1"/>
          </p:cNvSpPr>
          <p:nvPr>
            <p:ph type="body" idx="1"/>
          </p:nvPr>
        </p:nvSpPr>
        <p:spPr>
          <a:xfrm>
            <a:off x="553225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BTC demanded to mediate fiat-currency transactions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Alice buys BTC for $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Alice sends BTC to Bob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Bob sells BTC for $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BTC demanded as an investment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if the market thinks demand will go up in future</a:t>
            </a:r>
            <a:endParaRPr sz="2400"/>
          </a:p>
        </p:txBody>
      </p:sp>
      <p:sp>
        <p:nvSpPr>
          <p:cNvPr id="510" name="Google Shape;510;p65"/>
          <p:cNvSpPr/>
          <p:nvPr/>
        </p:nvSpPr>
        <p:spPr>
          <a:xfrm>
            <a:off x="4620600" y="1809600"/>
            <a:ext cx="256200" cy="1290900"/>
          </a:xfrm>
          <a:prstGeom prst="rightBrace">
            <a:avLst>
              <a:gd name="adj1" fmla="val 8333"/>
              <a:gd name="adj2" fmla="val 50000"/>
            </a:avLst>
          </a:prstGeom>
          <a:noFill/>
          <a:ln w="19050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65"/>
          <p:cNvSpPr txBox="1"/>
          <p:nvPr/>
        </p:nvSpPr>
        <p:spPr>
          <a:xfrm>
            <a:off x="4876800" y="2266950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0000"/>
                </a:solidFill>
                <a:latin typeface="Trebuchet MS"/>
                <a:ea typeface="Trebuchet MS"/>
                <a:cs typeface="Trebuchet MS"/>
                <a:sym typeface="Trebuchet MS"/>
              </a:rPr>
              <a:t>BTC “out of circulation” during this time</a:t>
            </a:r>
            <a:endParaRPr dirty="0">
              <a:solidFill>
                <a:srgbClr val="66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17694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6"/>
          <p:cNvSpPr txBox="1">
            <a:spLocks noGrp="1"/>
          </p:cNvSpPr>
          <p:nvPr>
            <p:ph type="body" idx="1"/>
          </p:nvPr>
        </p:nvSpPr>
        <p:spPr>
          <a:xfrm>
            <a:off x="553225" y="465200"/>
            <a:ext cx="8229600" cy="24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Simple model of transaction-demand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 = total transaction value mediated via BTC ($ / sec)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D = duration that BTC is needed by a transaction (sec)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 = supply of BTC </a:t>
            </a:r>
            <a:r>
              <a:rPr lang="en" sz="1800"/>
              <a:t>(not including BTC held as long-term investments)</a:t>
            </a:r>
            <a:endParaRPr sz="2400"/>
          </a:p>
        </p:txBody>
      </p:sp>
      <p:grpSp>
        <p:nvGrpSpPr>
          <p:cNvPr id="517" name="Google Shape;517;p66"/>
          <p:cNvGrpSpPr/>
          <p:nvPr/>
        </p:nvGrpSpPr>
        <p:grpSpPr>
          <a:xfrm>
            <a:off x="597500" y="3842100"/>
            <a:ext cx="4624750" cy="672300"/>
            <a:chOff x="597500" y="3842100"/>
            <a:chExt cx="4624750" cy="672300"/>
          </a:xfrm>
        </p:grpSpPr>
        <p:sp>
          <p:nvSpPr>
            <p:cNvPr id="518" name="Google Shape;518;p66"/>
            <p:cNvSpPr/>
            <p:nvPr/>
          </p:nvSpPr>
          <p:spPr>
            <a:xfrm>
              <a:off x="597500" y="3922200"/>
              <a:ext cx="3286200" cy="512100"/>
            </a:xfrm>
            <a:prstGeom prst="rect">
              <a:avLst/>
            </a:prstGeom>
            <a:solidFill>
              <a:srgbClr val="FFF2CC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9" name="Google Shape;519;p66"/>
            <p:cNvGrpSpPr/>
            <p:nvPr/>
          </p:nvGrpSpPr>
          <p:grpSpPr>
            <a:xfrm>
              <a:off x="605250" y="3842100"/>
              <a:ext cx="4617000" cy="672300"/>
              <a:chOff x="1443450" y="4030425"/>
              <a:chExt cx="4617000" cy="672300"/>
            </a:xfrm>
          </p:grpSpPr>
          <p:sp>
            <p:nvSpPr>
              <p:cNvPr id="520" name="Google Shape;520;p66"/>
              <p:cNvSpPr txBox="1"/>
              <p:nvPr/>
            </p:nvSpPr>
            <p:spPr>
              <a:xfrm>
                <a:off x="1443450" y="4030425"/>
                <a:ext cx="341400" cy="67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T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P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cxnSp>
            <p:nvCxnSpPr>
              <p:cNvPr id="521" name="Google Shape;521;p66"/>
              <p:cNvCxnSpPr/>
              <p:nvPr/>
            </p:nvCxnSpPr>
            <p:spPr>
              <a:xfrm>
                <a:off x="1443450" y="4366575"/>
                <a:ext cx="341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22" name="Google Shape;522;p66"/>
              <p:cNvSpPr txBox="1"/>
              <p:nvPr/>
            </p:nvSpPr>
            <p:spPr>
              <a:xfrm>
                <a:off x="1784850" y="4170675"/>
                <a:ext cx="4275600" cy="39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Bitcoins needed per second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grpSp>
        <p:nvGrpSpPr>
          <p:cNvPr id="523" name="Google Shape;523;p66"/>
          <p:cNvGrpSpPr/>
          <p:nvPr/>
        </p:nvGrpSpPr>
        <p:grpSpPr>
          <a:xfrm>
            <a:off x="586850" y="3109800"/>
            <a:ext cx="4635400" cy="672300"/>
            <a:chOff x="586850" y="3109800"/>
            <a:chExt cx="4635400" cy="672300"/>
          </a:xfrm>
        </p:grpSpPr>
        <p:sp>
          <p:nvSpPr>
            <p:cNvPr id="524" name="Google Shape;524;p66"/>
            <p:cNvSpPr/>
            <p:nvPr/>
          </p:nvSpPr>
          <p:spPr>
            <a:xfrm>
              <a:off x="586850" y="3218000"/>
              <a:ext cx="4353300" cy="512100"/>
            </a:xfrm>
            <a:prstGeom prst="rect">
              <a:avLst/>
            </a:prstGeom>
            <a:solidFill>
              <a:srgbClr val="FFF2CC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5" name="Google Shape;525;p66"/>
            <p:cNvGrpSpPr/>
            <p:nvPr/>
          </p:nvGrpSpPr>
          <p:grpSpPr>
            <a:xfrm>
              <a:off x="605250" y="3109800"/>
              <a:ext cx="4617000" cy="672300"/>
              <a:chOff x="1443450" y="3338400"/>
              <a:chExt cx="4617000" cy="672300"/>
            </a:xfrm>
          </p:grpSpPr>
          <p:sp>
            <p:nvSpPr>
              <p:cNvPr id="526" name="Google Shape;526;p66"/>
              <p:cNvSpPr txBox="1"/>
              <p:nvPr/>
            </p:nvSpPr>
            <p:spPr>
              <a:xfrm>
                <a:off x="1443450" y="3338400"/>
                <a:ext cx="341400" cy="67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S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D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cxnSp>
            <p:nvCxnSpPr>
              <p:cNvPr id="527" name="Google Shape;527;p66"/>
              <p:cNvCxnSpPr/>
              <p:nvPr/>
            </p:nvCxnSpPr>
            <p:spPr>
              <a:xfrm>
                <a:off x="1443450" y="3674550"/>
                <a:ext cx="341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28" name="Google Shape;528;p66"/>
              <p:cNvSpPr txBox="1"/>
              <p:nvPr/>
            </p:nvSpPr>
            <p:spPr>
              <a:xfrm>
                <a:off x="1784850" y="3478650"/>
                <a:ext cx="4275600" cy="39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Trebuchet MS"/>
                    <a:ea typeface="Trebuchet MS"/>
                    <a:cs typeface="Trebuchet MS"/>
                    <a:sym typeface="Trebuchet MS"/>
                  </a:rPr>
                  <a:t>Bitcoins become available per second</a:t>
                </a:r>
                <a:endParaRPr sz="1800"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</p:grpSp>
      <p:grpSp>
        <p:nvGrpSpPr>
          <p:cNvPr id="529" name="Google Shape;529;p66"/>
          <p:cNvGrpSpPr/>
          <p:nvPr/>
        </p:nvGrpSpPr>
        <p:grpSpPr>
          <a:xfrm>
            <a:off x="6167125" y="3362850"/>
            <a:ext cx="1621850" cy="1237800"/>
            <a:chOff x="6167125" y="3362850"/>
            <a:chExt cx="1621850" cy="1237800"/>
          </a:xfrm>
        </p:grpSpPr>
        <p:sp>
          <p:nvSpPr>
            <p:cNvPr id="530" name="Google Shape;530;p66"/>
            <p:cNvSpPr/>
            <p:nvPr/>
          </p:nvSpPr>
          <p:spPr>
            <a:xfrm>
              <a:off x="6167125" y="3362850"/>
              <a:ext cx="1621800" cy="1237800"/>
            </a:xfrm>
            <a:prstGeom prst="rect">
              <a:avLst/>
            </a:prstGeom>
            <a:solidFill>
              <a:srgbClr val="FFE59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66"/>
            <p:cNvSpPr txBox="1"/>
            <p:nvPr/>
          </p:nvSpPr>
          <p:spPr>
            <a:xfrm>
              <a:off x="6284475" y="3384175"/>
              <a:ext cx="1504500" cy="38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Trebuchet MS"/>
                  <a:ea typeface="Trebuchet MS"/>
                  <a:cs typeface="Trebuchet MS"/>
                  <a:sym typeface="Trebuchet MS"/>
                </a:rPr>
                <a:t>Equilibrium:</a:t>
              </a:r>
              <a:endParaRPr sz="18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Trebuchet MS"/>
                  <a:ea typeface="Trebuchet MS"/>
                  <a:cs typeface="Trebuchet MS"/>
                  <a:sym typeface="Trebuchet MS"/>
                </a:rPr>
                <a:t>P = </a:t>
              </a:r>
              <a:endParaRPr sz="18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532" name="Google Shape;532;p66"/>
            <p:cNvSpPr txBox="1"/>
            <p:nvPr/>
          </p:nvSpPr>
          <p:spPr>
            <a:xfrm>
              <a:off x="6724950" y="3821700"/>
              <a:ext cx="519900" cy="38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Trebuchet MS"/>
                  <a:ea typeface="Trebuchet MS"/>
                  <a:cs typeface="Trebuchet MS"/>
                  <a:sym typeface="Trebuchet MS"/>
                </a:rPr>
                <a:t>TD</a:t>
              </a:r>
              <a:endParaRPr sz="18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533" name="Google Shape;533;p66"/>
            <p:cNvSpPr txBox="1"/>
            <p:nvPr/>
          </p:nvSpPr>
          <p:spPr>
            <a:xfrm>
              <a:off x="6811800" y="4129500"/>
              <a:ext cx="346200" cy="38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Trebuchet MS"/>
                  <a:ea typeface="Trebuchet MS"/>
                  <a:cs typeface="Trebuchet MS"/>
                  <a:sym typeface="Trebuchet MS"/>
                </a:rPr>
                <a:t>S</a:t>
              </a:r>
              <a:endParaRPr sz="18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534" name="Google Shape;534;p66"/>
            <p:cNvCxnSpPr/>
            <p:nvPr/>
          </p:nvCxnSpPr>
          <p:spPr>
            <a:xfrm>
              <a:off x="6787500" y="4205700"/>
              <a:ext cx="3948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984212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Hot </a:t>
            </a:r>
            <a:r>
              <a:rPr lang="en" dirty="0"/>
              <a:t>and Cold Storage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038" y="694712"/>
            <a:ext cx="2483025" cy="24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893425" y="205975"/>
            <a:ext cx="2711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 storage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5112250" y="205975"/>
            <a:ext cx="3039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Cold storage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0250" y="1134450"/>
            <a:ext cx="2138050" cy="16035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7" name="Google Shape;87;p17"/>
          <p:cNvSpPr txBox="1"/>
          <p:nvPr/>
        </p:nvSpPr>
        <p:spPr>
          <a:xfrm>
            <a:off x="1093975" y="3100625"/>
            <a:ext cx="231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online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5630500" y="3100625"/>
            <a:ext cx="2002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offline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3543600" y="4115750"/>
            <a:ext cx="2056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separate keys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90" name="Google Shape;90;p17"/>
          <p:cNvCxnSpPr/>
          <p:nvPr/>
        </p:nvCxnSpPr>
        <p:spPr>
          <a:xfrm flipH="1">
            <a:off x="2260800" y="4420550"/>
            <a:ext cx="1282800" cy="243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" name="Google Shape;91;p17"/>
          <p:cNvCxnSpPr/>
          <p:nvPr/>
        </p:nvCxnSpPr>
        <p:spPr>
          <a:xfrm rot="10800000" flipH="1">
            <a:off x="5600400" y="4399250"/>
            <a:ext cx="1110900" cy="213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" name="Google Shape;92;p17"/>
          <p:cNvCxnSpPr/>
          <p:nvPr/>
        </p:nvCxnSpPr>
        <p:spPr>
          <a:xfrm>
            <a:off x="4267900" y="6400"/>
            <a:ext cx="106800" cy="386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3" name="Google Shape;93;p17"/>
          <p:cNvSpPr txBox="1"/>
          <p:nvPr/>
        </p:nvSpPr>
        <p:spPr>
          <a:xfrm>
            <a:off x="1093975" y="3658550"/>
            <a:ext cx="231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convenient but risky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5785275" y="3658550"/>
            <a:ext cx="2002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archival but safer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457200" y="901225"/>
            <a:ext cx="8229600" cy="40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 spend a Bitcoin, you need to know: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* some info from the public blockchain, and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* the owner’s secret signing key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u="sng"/>
              <a:t>So it’s all about key management.</a:t>
            </a:r>
            <a:endParaRPr u="sng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308" y="705367"/>
            <a:ext cx="4166450" cy="416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893425" y="205975"/>
            <a:ext cx="2711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 storage</a:t>
            </a:r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>
            <a:off x="5112250" y="205975"/>
            <a:ext cx="3039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Cold storage</a:t>
            </a:r>
            <a:endParaRPr/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7875" y="1113100"/>
            <a:ext cx="1282800" cy="962107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0" name="Google Shape;120;p19"/>
          <p:cNvSpPr txBox="1"/>
          <p:nvPr/>
        </p:nvSpPr>
        <p:spPr>
          <a:xfrm>
            <a:off x="1093975" y="2132363"/>
            <a:ext cx="231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online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21" name="Google Shape;121;p19"/>
          <p:cNvCxnSpPr/>
          <p:nvPr/>
        </p:nvCxnSpPr>
        <p:spPr>
          <a:xfrm>
            <a:off x="4267900" y="6400"/>
            <a:ext cx="149400" cy="5121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22" name="Google Shape;122;p19"/>
          <p:cNvSpPr txBox="1"/>
          <p:nvPr/>
        </p:nvSpPr>
        <p:spPr>
          <a:xfrm>
            <a:off x="582625" y="3282025"/>
            <a:ext cx="2571300" cy="4572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hot secret key(s)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538375" y="4031925"/>
            <a:ext cx="2659800" cy="4572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cold address(es)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24" name="Google Shape;124;p19"/>
          <p:cNvCxnSpPr/>
          <p:nvPr/>
        </p:nvCxnSpPr>
        <p:spPr>
          <a:xfrm>
            <a:off x="3318300" y="3868850"/>
            <a:ext cx="2347200" cy="10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5" name="Google Shape;125;p19"/>
          <p:cNvSpPr txBox="1"/>
          <p:nvPr/>
        </p:nvSpPr>
        <p:spPr>
          <a:xfrm>
            <a:off x="3766425" y="3358300"/>
            <a:ext cx="1282800" cy="45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payments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5593225" y="4670788"/>
            <a:ext cx="2310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offline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457200" y="526750"/>
            <a:ext cx="8229600" cy="43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Problem: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</a:t>
            </a:r>
            <a:r>
              <a:rPr lang="en" sz="1800"/>
              <a:t>Want to use a new address (and key) for each coin sent to cold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	But how can hot wallet learn new addresses if cold wallet is offline?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Awkward solution: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</a:t>
            </a:r>
            <a:r>
              <a:rPr lang="en" sz="1800"/>
              <a:t>Generate a big batch of addresses/keys, transfer to hot beforehand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Better solution: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</a:t>
            </a:r>
            <a:r>
              <a:rPr lang="en" sz="1800"/>
              <a:t>Hierarchical wallet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457200" y="292500"/>
            <a:ext cx="8229600" cy="5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Regular key generation: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7" name="Google Shape;137;p21"/>
          <p:cNvSpPr txBox="1"/>
          <p:nvPr/>
        </p:nvSpPr>
        <p:spPr>
          <a:xfrm>
            <a:off x="304800" y="2635125"/>
            <a:ext cx="17024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generateKey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8" name="Google Shape;138;p21"/>
          <p:cNvSpPr txBox="1"/>
          <p:nvPr/>
        </p:nvSpPr>
        <p:spPr>
          <a:xfrm>
            <a:off x="2835450" y="1799850"/>
            <a:ext cx="1090200" cy="45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address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2745150" y="3410325"/>
            <a:ext cx="1440600" cy="45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private 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40" name="Google Shape;140;p21"/>
          <p:cNvCxnSpPr/>
          <p:nvPr/>
        </p:nvCxnSpPr>
        <p:spPr>
          <a:xfrm rot="10800000" flipH="1">
            <a:off x="1975050" y="2257050"/>
            <a:ext cx="860400" cy="393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1" name="Google Shape;141;p21"/>
          <p:cNvCxnSpPr/>
          <p:nvPr/>
        </p:nvCxnSpPr>
        <p:spPr>
          <a:xfrm>
            <a:off x="2065350" y="3092325"/>
            <a:ext cx="679800" cy="318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body" idx="1"/>
          </p:nvPr>
        </p:nvSpPr>
        <p:spPr>
          <a:xfrm>
            <a:off x="457200" y="292500"/>
            <a:ext cx="8229600" cy="5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Hierarchical key generation: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7" name="Google Shape;147;p22"/>
          <p:cNvSpPr txBox="1"/>
          <p:nvPr/>
        </p:nvSpPr>
        <p:spPr>
          <a:xfrm>
            <a:off x="329225" y="2711325"/>
            <a:ext cx="20391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generateKeysHier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3228725" y="16060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address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 info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3053525" y="3486525"/>
            <a:ext cx="14406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private 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 info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0" name="Google Shape;150;p22"/>
          <p:cNvCxnSpPr/>
          <p:nvPr/>
        </p:nvCxnSpPr>
        <p:spPr>
          <a:xfrm rot="10800000" flipH="1">
            <a:off x="2368325" y="2333250"/>
            <a:ext cx="860400" cy="393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1" name="Google Shape;151;p22"/>
          <p:cNvCxnSpPr/>
          <p:nvPr/>
        </p:nvCxnSpPr>
        <p:spPr>
          <a:xfrm>
            <a:off x="2368325" y="3168525"/>
            <a:ext cx="679800" cy="318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2" name="Google Shape;152;p22"/>
          <p:cNvSpPr txBox="1"/>
          <p:nvPr/>
        </p:nvSpPr>
        <p:spPr>
          <a:xfrm>
            <a:off x="5069575" y="1755775"/>
            <a:ext cx="11964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genAddr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3" name="Google Shape;153;p22"/>
          <p:cNvCxnSpPr>
            <a:stCxn id="148" idx="3"/>
            <a:endCxn id="152" idx="1"/>
          </p:cNvCxnSpPr>
          <p:nvPr/>
        </p:nvCxnSpPr>
        <p:spPr>
          <a:xfrm>
            <a:off x="4318925" y="1969675"/>
            <a:ext cx="750600" cy="147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54;p22"/>
          <p:cNvSpPr txBox="1"/>
          <p:nvPr/>
        </p:nvSpPr>
        <p:spPr>
          <a:xfrm>
            <a:off x="5069575" y="3621525"/>
            <a:ext cx="11964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5" name="Google Shape;155;p22"/>
          <p:cNvCxnSpPr/>
          <p:nvPr/>
        </p:nvCxnSpPr>
        <p:spPr>
          <a:xfrm rot="10800000" flipH="1">
            <a:off x="4494125" y="3831375"/>
            <a:ext cx="550500" cy="114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6" name="Google Shape;156;p22"/>
          <p:cNvSpPr txBox="1"/>
          <p:nvPr/>
        </p:nvSpPr>
        <p:spPr>
          <a:xfrm>
            <a:off x="4860125" y="717725"/>
            <a:ext cx="484500" cy="3930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7" name="Google Shape;157;p22"/>
          <p:cNvCxnSpPr/>
          <p:nvPr/>
        </p:nvCxnSpPr>
        <p:spPr>
          <a:xfrm>
            <a:off x="5163125" y="1110725"/>
            <a:ext cx="136500" cy="618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8" name="Google Shape;158;p22"/>
          <p:cNvSpPr txBox="1"/>
          <p:nvPr/>
        </p:nvSpPr>
        <p:spPr>
          <a:xfrm>
            <a:off x="7130050" y="16060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r>
              <a:rPr lang="en" sz="1800" baseline="30000">
                <a:latin typeface="Trebuchet MS"/>
                <a:ea typeface="Trebuchet MS"/>
                <a:cs typeface="Trebuchet MS"/>
                <a:sym typeface="Trebuchet MS"/>
              </a:rPr>
              <a:t>th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address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9" name="Google Shape;159;p22"/>
          <p:cNvCxnSpPr>
            <a:endCxn id="158" idx="1"/>
          </p:cNvCxnSpPr>
          <p:nvPr/>
        </p:nvCxnSpPr>
        <p:spPr>
          <a:xfrm rot="10800000" flipH="1">
            <a:off x="6266050" y="1969675"/>
            <a:ext cx="864000" cy="72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0" name="Google Shape;160;p22"/>
          <p:cNvSpPr txBox="1"/>
          <p:nvPr/>
        </p:nvSpPr>
        <p:spPr>
          <a:xfrm>
            <a:off x="7130050" y="34734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r>
              <a:rPr lang="en" sz="1800" baseline="30000">
                <a:latin typeface="Trebuchet MS"/>
                <a:ea typeface="Trebuchet MS"/>
                <a:cs typeface="Trebuchet MS"/>
                <a:sym typeface="Trebuchet MS"/>
              </a:rPr>
              <a:t>th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61" name="Google Shape;161;p22"/>
          <p:cNvCxnSpPr/>
          <p:nvPr/>
        </p:nvCxnSpPr>
        <p:spPr>
          <a:xfrm rot="10800000" flipH="1">
            <a:off x="6266050" y="3846525"/>
            <a:ext cx="864000" cy="72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2" name="Google Shape;162;p22"/>
          <p:cNvSpPr txBox="1"/>
          <p:nvPr/>
        </p:nvSpPr>
        <p:spPr>
          <a:xfrm>
            <a:off x="4860125" y="4629675"/>
            <a:ext cx="484500" cy="3930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63" name="Google Shape;163;p22"/>
          <p:cNvCxnSpPr/>
          <p:nvPr/>
        </p:nvCxnSpPr>
        <p:spPr>
          <a:xfrm rot="10800000" flipH="1">
            <a:off x="5331350" y="4086400"/>
            <a:ext cx="116700" cy="531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4" name="Google Shape;164;p22"/>
          <p:cNvSpPr txBox="1"/>
          <p:nvPr/>
        </p:nvSpPr>
        <p:spPr>
          <a:xfrm>
            <a:off x="1688675" y="1115775"/>
            <a:ext cx="2039100" cy="4572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doesn’t leak keys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/>
          <p:nvPr/>
        </p:nvSpPr>
        <p:spPr>
          <a:xfrm>
            <a:off x="-25" y="0"/>
            <a:ext cx="9024300" cy="29571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3"/>
          <p:cNvSpPr/>
          <p:nvPr/>
        </p:nvSpPr>
        <p:spPr>
          <a:xfrm>
            <a:off x="0" y="1755775"/>
            <a:ext cx="3367200" cy="1096800"/>
          </a:xfrm>
          <a:prstGeom prst="rtTriangle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3"/>
          <p:cNvSpPr/>
          <p:nvPr/>
        </p:nvSpPr>
        <p:spPr>
          <a:xfrm>
            <a:off x="0" y="2837475"/>
            <a:ext cx="9024300" cy="23061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3"/>
          <p:cNvSpPr txBox="1"/>
          <p:nvPr/>
        </p:nvSpPr>
        <p:spPr>
          <a:xfrm>
            <a:off x="329225" y="2711325"/>
            <a:ext cx="20391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generateKeysHier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3" name="Google Shape;173;p23"/>
          <p:cNvSpPr txBox="1"/>
          <p:nvPr/>
        </p:nvSpPr>
        <p:spPr>
          <a:xfrm>
            <a:off x="3228725" y="16060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address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 info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3053525" y="3486525"/>
            <a:ext cx="14406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private 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 info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75" name="Google Shape;175;p23"/>
          <p:cNvCxnSpPr/>
          <p:nvPr/>
        </p:nvCxnSpPr>
        <p:spPr>
          <a:xfrm rot="10800000" flipH="1">
            <a:off x="2368325" y="2333250"/>
            <a:ext cx="860400" cy="393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6" name="Google Shape;176;p23"/>
          <p:cNvCxnSpPr/>
          <p:nvPr/>
        </p:nvCxnSpPr>
        <p:spPr>
          <a:xfrm>
            <a:off x="2368325" y="3168525"/>
            <a:ext cx="679800" cy="318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7" name="Google Shape;177;p23"/>
          <p:cNvSpPr txBox="1"/>
          <p:nvPr/>
        </p:nvSpPr>
        <p:spPr>
          <a:xfrm>
            <a:off x="5069575" y="1755775"/>
            <a:ext cx="11964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genAddr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78" name="Google Shape;178;p23"/>
          <p:cNvCxnSpPr>
            <a:stCxn id="173" idx="3"/>
            <a:endCxn id="177" idx="1"/>
          </p:cNvCxnSpPr>
          <p:nvPr/>
        </p:nvCxnSpPr>
        <p:spPr>
          <a:xfrm>
            <a:off x="4318925" y="1969675"/>
            <a:ext cx="750600" cy="147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9" name="Google Shape;179;p23"/>
          <p:cNvSpPr txBox="1"/>
          <p:nvPr/>
        </p:nvSpPr>
        <p:spPr>
          <a:xfrm>
            <a:off x="5069575" y="3621525"/>
            <a:ext cx="1196400" cy="457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genKey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0" name="Google Shape;180;p23"/>
          <p:cNvCxnSpPr/>
          <p:nvPr/>
        </p:nvCxnSpPr>
        <p:spPr>
          <a:xfrm rot="10800000" flipH="1">
            <a:off x="4494125" y="3831375"/>
            <a:ext cx="550500" cy="114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3"/>
          <p:cNvSpPr txBox="1"/>
          <p:nvPr/>
        </p:nvSpPr>
        <p:spPr>
          <a:xfrm>
            <a:off x="4860125" y="717725"/>
            <a:ext cx="484500" cy="3930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2" name="Google Shape;182;p23"/>
          <p:cNvCxnSpPr/>
          <p:nvPr/>
        </p:nvCxnSpPr>
        <p:spPr>
          <a:xfrm>
            <a:off x="5163125" y="1110725"/>
            <a:ext cx="136500" cy="618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3" name="Google Shape;183;p23"/>
          <p:cNvSpPr txBox="1"/>
          <p:nvPr/>
        </p:nvSpPr>
        <p:spPr>
          <a:xfrm>
            <a:off x="7130050" y="16060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r>
              <a:rPr lang="en" sz="1800" baseline="30000">
                <a:latin typeface="Trebuchet MS"/>
                <a:ea typeface="Trebuchet MS"/>
                <a:cs typeface="Trebuchet MS"/>
                <a:sym typeface="Trebuchet MS"/>
              </a:rPr>
              <a:t>th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address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4" name="Google Shape;184;p23"/>
          <p:cNvCxnSpPr>
            <a:endCxn id="183" idx="1"/>
          </p:cNvCxnSpPr>
          <p:nvPr/>
        </p:nvCxnSpPr>
        <p:spPr>
          <a:xfrm rot="10800000" flipH="1">
            <a:off x="6266050" y="1969675"/>
            <a:ext cx="864000" cy="72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5" name="Google Shape;185;p23"/>
          <p:cNvSpPr txBox="1"/>
          <p:nvPr/>
        </p:nvSpPr>
        <p:spPr>
          <a:xfrm>
            <a:off x="7130050" y="3473475"/>
            <a:ext cx="1090200" cy="7272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r>
              <a:rPr lang="en" sz="1800" baseline="30000">
                <a:latin typeface="Trebuchet MS"/>
                <a:ea typeface="Trebuchet MS"/>
                <a:cs typeface="Trebuchet MS"/>
                <a:sym typeface="Trebuchet MS"/>
              </a:rPr>
              <a:t>th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key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6" name="Google Shape;186;p23"/>
          <p:cNvCxnSpPr/>
          <p:nvPr/>
        </p:nvCxnSpPr>
        <p:spPr>
          <a:xfrm rot="10800000" flipH="1">
            <a:off x="6266050" y="3846525"/>
            <a:ext cx="864000" cy="72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7" name="Google Shape;187;p23"/>
          <p:cNvSpPr txBox="1"/>
          <p:nvPr/>
        </p:nvSpPr>
        <p:spPr>
          <a:xfrm>
            <a:off x="4860125" y="4629675"/>
            <a:ext cx="484500" cy="3930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8" name="Google Shape;188;p23"/>
          <p:cNvCxnSpPr/>
          <p:nvPr/>
        </p:nvCxnSpPr>
        <p:spPr>
          <a:xfrm rot="10800000" flipH="1">
            <a:off x="5331350" y="4086400"/>
            <a:ext cx="116700" cy="531000"/>
          </a:xfrm>
          <a:prstGeom prst="straightConnector1">
            <a:avLst/>
          </a:pr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9" name="Google Shape;189;p23"/>
          <p:cNvSpPr/>
          <p:nvPr/>
        </p:nvSpPr>
        <p:spPr>
          <a:xfrm>
            <a:off x="-14975" y="1759950"/>
            <a:ext cx="9039250" cy="1092500"/>
          </a:xfrm>
          <a:custGeom>
            <a:avLst/>
            <a:gdLst/>
            <a:ahLst/>
            <a:cxnLst/>
            <a:rect l="l" t="t" r="r" b="b"/>
            <a:pathLst>
              <a:path w="361570" h="43700" extrusionOk="0">
                <a:moveTo>
                  <a:pt x="361570" y="43101"/>
                </a:moveTo>
                <a:lnTo>
                  <a:pt x="134092" y="43700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0" name="Google Shape;190;p23"/>
          <p:cNvSpPr txBox="1"/>
          <p:nvPr/>
        </p:nvSpPr>
        <p:spPr>
          <a:xfrm>
            <a:off x="191600" y="202600"/>
            <a:ext cx="1293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 u="sng">
                <a:latin typeface="Trebuchet MS"/>
                <a:ea typeface="Trebuchet MS"/>
                <a:cs typeface="Trebuchet MS"/>
                <a:sym typeface="Trebuchet MS"/>
              </a:rPr>
              <a:t>hot side</a:t>
            </a:r>
            <a:endParaRPr sz="2400" i="1" u="sng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191600" y="4565475"/>
            <a:ext cx="151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 u="sng">
                <a:latin typeface="Trebuchet MS"/>
                <a:ea typeface="Trebuchet MS"/>
                <a:cs typeface="Trebuchet MS"/>
                <a:sym typeface="Trebuchet MS"/>
              </a:rPr>
              <a:t>cold side</a:t>
            </a:r>
            <a:endParaRPr sz="2400" i="1" u="sng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9100"/>
            <a:ext cx="8229600" cy="857250"/>
          </a:xfrm>
        </p:spPr>
        <p:txBody>
          <a:bodyPr/>
          <a:lstStyle/>
          <a:p>
            <a:r>
              <a:rPr lang="en-US" b="0" dirty="0" smtClean="0"/>
              <a:t>ECDSA </a:t>
            </a:r>
            <a:r>
              <a:rPr lang="en-US" b="0" dirty="0"/>
              <a:t>hierarchical key </a:t>
            </a:r>
            <a:r>
              <a:rPr lang="en-US" b="0" dirty="0" smtClean="0"/>
              <a:t>generation Scheme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962150"/>
            <a:ext cx="5181600" cy="189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248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store cold info</a:t>
            </a:r>
            <a:endParaRPr/>
          </a:p>
        </p:txBody>
      </p:sp>
      <p:sp>
        <p:nvSpPr>
          <p:cNvPr id="197" name="Google Shape;197;p24"/>
          <p:cNvSpPr txBox="1">
            <a:spLocks noGrp="1"/>
          </p:cNvSpPr>
          <p:nvPr>
            <p:ph type="body" idx="1"/>
          </p:nvPr>
        </p:nvSpPr>
        <p:spPr>
          <a:xfrm>
            <a:off x="457200" y="10477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(1) Info stored in device, device locked in a safe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(2) “Brain wallet”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   encrypt info under passphrase that user remembers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(3) Paper wallet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	    print info on paper, 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         lock up the paper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(4) In “tamperproof” device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device will sign things for you, but won’t divulge keys 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Splitting </a:t>
            </a:r>
            <a:r>
              <a:rPr lang="en" dirty="0"/>
              <a:t>and Sharing Keys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Secret sharing</a:t>
            </a:r>
            <a:endParaRPr/>
          </a:p>
        </p:txBody>
      </p:sp>
      <p:sp>
        <p:nvSpPr>
          <p:cNvPr id="208" name="Google Shape;208;p2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Idea: split secret into N pieces, such that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given any K pieces, can reconstruct the secret</a:t>
            </a:r>
            <a:endParaRPr sz="24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given fewer than K pieces, don’t learn anything </a:t>
            </a:r>
            <a:endParaRPr sz="24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Example: N=2, K=2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P = a large prime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 = secret in [0, P)</a:t>
            </a:r>
            <a:endParaRPr sz="2400"/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R = random in [0, P)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9" name="Google Shape;209;p26"/>
          <p:cNvSpPr txBox="1"/>
          <p:nvPr/>
        </p:nvSpPr>
        <p:spPr>
          <a:xfrm>
            <a:off x="4075850" y="3004600"/>
            <a:ext cx="4694700" cy="7470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split: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      X</a:t>
            </a:r>
            <a:r>
              <a:rPr lang="en" sz="1800" baseline="-25000"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 = (S+R) mod P        X</a:t>
            </a:r>
            <a:r>
              <a:rPr lang="en" sz="1800" baseline="-25000"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 = (S+2R) mod P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0" name="Google Shape;210;p26"/>
          <p:cNvSpPr txBox="1"/>
          <p:nvPr/>
        </p:nvSpPr>
        <p:spPr>
          <a:xfrm>
            <a:off x="4185575" y="3999925"/>
            <a:ext cx="3657600" cy="7470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reconstruct: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	(2X</a:t>
            </a:r>
            <a:r>
              <a:rPr lang="en" sz="1800" baseline="-25000"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-X</a:t>
            </a:r>
            <a:r>
              <a:rPr lang="en" sz="1800" baseline="-25000"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) mod P = 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5" name="Google Shape;215;p27"/>
          <p:cNvCxnSpPr/>
          <p:nvPr/>
        </p:nvCxnSpPr>
        <p:spPr>
          <a:xfrm rot="10800000" flipH="1">
            <a:off x="1291050" y="1094625"/>
            <a:ext cx="3979800" cy="2001300"/>
          </a:xfrm>
          <a:prstGeom prst="straightConnector1">
            <a:avLst/>
          </a:prstGeom>
          <a:noFill/>
          <a:ln w="3810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27"/>
          <p:cNvCxnSpPr/>
          <p:nvPr/>
        </p:nvCxnSpPr>
        <p:spPr>
          <a:xfrm>
            <a:off x="1291050" y="4028900"/>
            <a:ext cx="5953800" cy="10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" name="Google Shape;217;p27"/>
          <p:cNvCxnSpPr/>
          <p:nvPr/>
        </p:nvCxnSpPr>
        <p:spPr>
          <a:xfrm rot="10800000">
            <a:off x="1259125" y="539775"/>
            <a:ext cx="42600" cy="3499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8" name="Google Shape;218;p27"/>
          <p:cNvSpPr txBox="1"/>
          <p:nvPr/>
        </p:nvSpPr>
        <p:spPr>
          <a:xfrm>
            <a:off x="6956850" y="3963500"/>
            <a:ext cx="28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x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9" name="Google Shape;219;p27"/>
          <p:cNvSpPr txBox="1"/>
          <p:nvPr/>
        </p:nvSpPr>
        <p:spPr>
          <a:xfrm>
            <a:off x="971125" y="539775"/>
            <a:ext cx="28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0" name="Google Shape;220;p27"/>
          <p:cNvSpPr/>
          <p:nvPr/>
        </p:nvSpPr>
        <p:spPr>
          <a:xfrm>
            <a:off x="1221775" y="3015275"/>
            <a:ext cx="165300" cy="181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7"/>
          <p:cNvSpPr txBox="1"/>
          <p:nvPr/>
        </p:nvSpPr>
        <p:spPr>
          <a:xfrm>
            <a:off x="576175" y="2812550"/>
            <a:ext cx="810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(0, S)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2" name="Google Shape;222;p27"/>
          <p:cNvSpPr txBox="1"/>
          <p:nvPr/>
        </p:nvSpPr>
        <p:spPr>
          <a:xfrm>
            <a:off x="5081825" y="722775"/>
            <a:ext cx="1928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random slope 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3" name="Google Shape;223;p27"/>
          <p:cNvSpPr/>
          <p:nvPr/>
        </p:nvSpPr>
        <p:spPr>
          <a:xfrm>
            <a:off x="1907675" y="2684325"/>
            <a:ext cx="165300" cy="1812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7"/>
          <p:cNvSpPr/>
          <p:nvPr/>
        </p:nvSpPr>
        <p:spPr>
          <a:xfrm>
            <a:off x="2572225" y="2335250"/>
            <a:ext cx="165300" cy="1812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3198300" y="2004675"/>
            <a:ext cx="165300" cy="1812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7"/>
          <p:cNvSpPr/>
          <p:nvPr/>
        </p:nvSpPr>
        <p:spPr>
          <a:xfrm>
            <a:off x="3937525" y="1644925"/>
            <a:ext cx="165300" cy="1812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7"/>
          <p:cNvSpPr txBox="1"/>
          <p:nvPr/>
        </p:nvSpPr>
        <p:spPr>
          <a:xfrm>
            <a:off x="1720100" y="2736338"/>
            <a:ext cx="103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(1, S+R)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1720088" y="1928475"/>
            <a:ext cx="1197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(2, S+2R)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9" name="Google Shape;229;p27"/>
          <p:cNvSpPr txBox="1"/>
          <p:nvPr/>
        </p:nvSpPr>
        <p:spPr>
          <a:xfrm>
            <a:off x="2993600" y="2121050"/>
            <a:ext cx="1197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(3, S+3R)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0" name="Google Shape;230;p27"/>
          <p:cNvSpPr txBox="1"/>
          <p:nvPr/>
        </p:nvSpPr>
        <p:spPr>
          <a:xfrm>
            <a:off x="2993600" y="1265325"/>
            <a:ext cx="1197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(4, S+4R)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1" name="Google Shape;231;p27"/>
          <p:cNvSpPr txBox="1"/>
          <p:nvPr/>
        </p:nvSpPr>
        <p:spPr>
          <a:xfrm>
            <a:off x="4444100" y="3301113"/>
            <a:ext cx="4166400" cy="45720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(do arithmetic modulo large prime P)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2" name="Google Shape;232;p27"/>
          <p:cNvSpPr txBox="1"/>
          <p:nvPr/>
        </p:nvSpPr>
        <p:spPr>
          <a:xfrm>
            <a:off x="4752100" y="2167175"/>
            <a:ext cx="3809100" cy="8745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given any two points,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can interpolate and find 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Store and Use Bitcoins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7" name="Google Shape;47;p11"/>
          <p:cNvCxnSpPr/>
          <p:nvPr/>
        </p:nvCxnSpPr>
        <p:spPr>
          <a:xfrm>
            <a:off x="5812125" y="3178575"/>
            <a:ext cx="1362600" cy="108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Google Shape;48;p11"/>
          <p:cNvSpPr txBox="1"/>
          <p:nvPr/>
        </p:nvSpPr>
        <p:spPr>
          <a:xfrm>
            <a:off x="5737625" y="3274375"/>
            <a:ext cx="2214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Secret Keys</a:t>
            </a:r>
            <a:endParaRPr sz="3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Secret sharing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4950"/>
            <a:ext cx="8991600" cy="295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683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Secret sharing</a:t>
            </a:r>
            <a:endParaRPr dirty="0"/>
          </a:p>
        </p:txBody>
      </p:sp>
      <p:graphicFrame>
        <p:nvGraphicFramePr>
          <p:cNvPr id="238" name="Google Shape;238;p28"/>
          <p:cNvGraphicFramePr/>
          <p:nvPr/>
        </p:nvGraphicFramePr>
        <p:xfrm>
          <a:off x="264313" y="1395025"/>
          <a:ext cx="8615375" cy="1828680"/>
        </p:xfrm>
        <a:graphic>
          <a:graphicData uri="http://schemas.openxmlformats.org/drawingml/2006/table">
            <a:tbl>
              <a:tblPr>
                <a:noFill/>
                <a:tableStyleId>{A4188440-7F68-4425-AC77-5ADCBE0F5850}</a:tableStyleId>
              </a:tblPr>
              <a:tblGrid>
                <a:gridCol w="3139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3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31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Equation</a:t>
                      </a:r>
                      <a:endParaRPr sz="1800" b="1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Random parameters</a:t>
                      </a:r>
                      <a:endParaRPr sz="1800" b="1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Points needed to recover S</a:t>
                      </a:r>
                      <a:endParaRPr sz="1800" b="1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(S + RX) mod P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(S + 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X + 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X</a:t>
                      </a:r>
                      <a:r>
                        <a:rPr lang="en" sz="1800" baseline="30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) mod P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, 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(S + 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X + 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X</a:t>
                      </a:r>
                      <a:r>
                        <a:rPr lang="en" sz="1800" baseline="30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+ 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X</a:t>
                      </a:r>
                      <a:r>
                        <a:rPr lang="en" sz="1800" baseline="30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) mod P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, 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, 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9" name="Google Shape;239;p28"/>
          <p:cNvSpPr txBox="1"/>
          <p:nvPr/>
        </p:nvSpPr>
        <p:spPr>
          <a:xfrm>
            <a:off x="1771200" y="3346025"/>
            <a:ext cx="747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etc.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0" name="Google Shape;240;p28"/>
          <p:cNvSpPr txBox="1"/>
          <p:nvPr/>
        </p:nvSpPr>
        <p:spPr>
          <a:xfrm>
            <a:off x="3158250" y="3749350"/>
            <a:ext cx="4548300" cy="8745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support K-out-of-N splitting, for any K, 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Secret sharing</a:t>
            </a:r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Good: Store shares separately, adversary must </a:t>
            </a:r>
            <a:endParaRPr sz="2400"/>
          </a:p>
          <a:p>
            <a:pPr marL="45720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compromise several shares to get the key.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Bad: To sign, need to bring shares together, </a:t>
            </a:r>
            <a:endParaRPr sz="2400"/>
          </a:p>
          <a:p>
            <a:pPr marL="45720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reconstruct the key.     ⇐ vulnerable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Multi-sig</a:t>
            </a:r>
            <a:endParaRPr/>
          </a:p>
        </p:txBody>
      </p:sp>
      <p:sp>
        <p:nvSpPr>
          <p:cNvPr id="252" name="Google Shape;252;p3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Recall </a:t>
            </a:r>
            <a:r>
              <a:rPr lang="en" sz="2400" dirty="0" smtClean="0"/>
              <a:t>multi-sig.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Lets you keep shares apart, approve transaction without reconstructing key at any point.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258" name="Google Shape;258;p3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Andrew, Arvind, Ed, and Joseph are co-workers.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Their company has lots of Bitcoins.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Each of the four generates a key-pair, </a:t>
            </a:r>
            <a:endParaRPr sz="2400"/>
          </a:p>
          <a:p>
            <a:pPr marL="45720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puts secret key in a safe, private, offline place.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The company’s cold-stored coins use multi-sig, so that three of the four keys must sign to release a coin.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820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availability: You can spend your coins.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security: Nobody else can spend your coins.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 smtClean="0"/>
              <a:t>C</a:t>
            </a:r>
            <a:r>
              <a:rPr lang="en" sz="2400" dirty="0" smtClean="0"/>
              <a:t>onvenience: Key management should be relativeloy easy.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body" idx="1"/>
          </p:nvPr>
        </p:nvSpPr>
        <p:spPr>
          <a:xfrm>
            <a:off x="457200" y="432125"/>
            <a:ext cx="8229600" cy="44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Simplest approach: store key in a file,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on your computer or phone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Very convenient.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 available as your device.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2400"/>
              <a:t>device lost/wiped ⇒ key lost ⇒ coins lost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As secure as your device.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</a:t>
            </a:r>
            <a:r>
              <a:rPr lang="en" sz="2400"/>
              <a:t>device compromised ⇒ key leaked ⇒ coins stolen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Wallet software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Keeps track of your coins, provides nice user interface.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Nice trick: use a separate address/key for each coin.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benefits privacy (looks like separate owners)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	wallet can do the bookkeeping, user needn’t know</a:t>
            </a: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2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Online </a:t>
            </a:r>
            <a:r>
              <a:rPr lang="en" dirty="0"/>
              <a:t>Wallets and Exchanges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38236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1611</Words>
  <Application>Microsoft Office PowerPoint</Application>
  <PresentationFormat>On-screen Show (16:9)</PresentationFormat>
  <Paragraphs>348</Paragraphs>
  <Slides>54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8" baseType="lpstr">
      <vt:lpstr>Arial</vt:lpstr>
      <vt:lpstr>Trebuchet MS</vt:lpstr>
      <vt:lpstr>Verdana</vt:lpstr>
      <vt:lpstr>Simple Light</vt:lpstr>
      <vt:lpstr>Intro to Crypto and Cryptocurrencies</vt:lpstr>
      <vt:lpstr>How to Store and Use Bitcoins</vt:lpstr>
      <vt:lpstr>PowerPoint Presentation</vt:lpstr>
      <vt:lpstr>PowerPoint Presentation</vt:lpstr>
      <vt:lpstr>PowerPoint Presentation</vt:lpstr>
      <vt:lpstr>Goals</vt:lpstr>
      <vt:lpstr>PowerPoint Presentation</vt:lpstr>
      <vt:lpstr>Wallet software</vt:lpstr>
      <vt:lpstr>PowerPoint Presentation</vt:lpstr>
      <vt:lpstr>Online wallet</vt:lpstr>
      <vt:lpstr>Online wallet tradeoffs</vt:lpstr>
      <vt:lpstr>Encoding addresses</vt:lpstr>
      <vt:lpstr>PowerPoint Presentation</vt:lpstr>
      <vt:lpstr>Bank-like services</vt:lpstr>
      <vt:lpstr>Bitcoin Exchanges</vt:lpstr>
      <vt:lpstr>What happens when you buy BTC</vt:lpstr>
      <vt:lpstr>Exchanges: Pros and Cons</vt:lpstr>
      <vt:lpstr>PowerPoint Presentation</vt:lpstr>
      <vt:lpstr>PowerPoint Presentation</vt:lpstr>
      <vt:lpstr>Bank Regulation</vt:lpstr>
      <vt:lpstr>Proof of Reserve</vt:lpstr>
      <vt:lpstr>PowerPoint Presentation</vt:lpstr>
      <vt:lpstr>PowerPoint Presentation</vt:lpstr>
      <vt:lpstr>PowerPoint Presentation</vt:lpstr>
      <vt:lpstr>Proof of Reserve</vt:lpstr>
      <vt:lpstr>PowerPoint Presentation</vt:lpstr>
      <vt:lpstr>Scenario: merchant accepts BTC</vt:lpstr>
      <vt:lpstr>PowerPoint Presentation</vt:lpstr>
      <vt:lpstr>PowerPoint Presentation</vt:lpstr>
      <vt:lpstr>End result</vt:lpstr>
      <vt:lpstr>PowerPoint Presentation</vt:lpstr>
      <vt:lpstr>PowerPoint Presentation</vt:lpstr>
      <vt:lpstr>PowerPoint Presentation</vt:lpstr>
      <vt:lpstr>Basic market dynamics</vt:lpstr>
      <vt:lpstr>Supply of Bitcoins</vt:lpstr>
      <vt:lpstr>Demand for Bitcoins</vt:lpstr>
      <vt:lpstr>PowerPoint Presentation</vt:lpstr>
      <vt:lpstr>PowerPoint Presentation</vt:lpstr>
      <vt:lpstr>Hot storage</vt:lpstr>
      <vt:lpstr>Hot storage</vt:lpstr>
      <vt:lpstr>PowerPoint Presentation</vt:lpstr>
      <vt:lpstr>PowerPoint Presentation</vt:lpstr>
      <vt:lpstr>PowerPoint Presentation</vt:lpstr>
      <vt:lpstr>PowerPoint Presentation</vt:lpstr>
      <vt:lpstr>ECDSA hierarchical key generation Scheme </vt:lpstr>
      <vt:lpstr>How to store cold info</vt:lpstr>
      <vt:lpstr>PowerPoint Presentation</vt:lpstr>
      <vt:lpstr>Secret sharing</vt:lpstr>
      <vt:lpstr>PowerPoint Presentation</vt:lpstr>
      <vt:lpstr>Secret sharing</vt:lpstr>
      <vt:lpstr>Secret sharing</vt:lpstr>
      <vt:lpstr>Secret sharing</vt:lpstr>
      <vt:lpstr>Multi-sig</vt:lpstr>
      <vt:lpstr>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</dc:title>
  <dc:creator>HP</dc:creator>
  <cp:lastModifiedBy>HP</cp:lastModifiedBy>
  <cp:revision>18</cp:revision>
  <dcterms:modified xsi:type="dcterms:W3CDTF">2020-05-28T15:39:27Z</dcterms:modified>
</cp:coreProperties>
</file>